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64" r:id="rId2"/>
    <p:sldId id="265" r:id="rId3"/>
    <p:sldId id="258" r:id="rId4"/>
    <p:sldId id="263" r:id="rId5"/>
    <p:sldId id="266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5EE6AF-7AD0-4972-B287-1AE5964B6FC2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124B1E-A014-48BA-AA53-DFD6481EF629}">
      <dgm:prSet phldrT="[Text]"/>
      <dgm:spPr/>
      <dgm:t>
        <a:bodyPr/>
        <a:lstStyle/>
        <a:p>
          <a:r>
            <a:rPr lang="en-US" dirty="0"/>
            <a:t>Machines, low interest rates, lead to efficiency/expansion, but prices high and so few have so much money (low wages)</a:t>
          </a:r>
        </a:p>
      </dgm:t>
    </dgm:pt>
    <dgm:pt modelId="{48535D8B-8A69-488F-A909-E5E0D6E8CE1D}" type="parTrans" cxnId="{5C1AB5B3-2A8A-4E09-BEBC-7F2F7B411421}">
      <dgm:prSet/>
      <dgm:spPr/>
      <dgm:t>
        <a:bodyPr/>
        <a:lstStyle/>
        <a:p>
          <a:endParaRPr lang="en-US"/>
        </a:p>
      </dgm:t>
    </dgm:pt>
    <dgm:pt modelId="{0203BA70-2917-4331-A718-88AC161CAA6F}" type="sibTrans" cxnId="{5C1AB5B3-2A8A-4E09-BEBC-7F2F7B411421}">
      <dgm:prSet/>
      <dgm:spPr/>
      <dgm:t>
        <a:bodyPr/>
        <a:lstStyle/>
        <a:p>
          <a:endParaRPr lang="en-US"/>
        </a:p>
      </dgm:t>
    </dgm:pt>
    <dgm:pt modelId="{660683BC-CB65-4B62-B6B0-35B7D792AEFE}">
      <dgm:prSet phldrT="[Text]"/>
      <dgm:spPr/>
      <dgm:t>
        <a:bodyPr/>
        <a:lstStyle/>
        <a:p>
          <a:r>
            <a:rPr lang="en-US" dirty="0"/>
            <a:t>Tariffs drive prices higher</a:t>
          </a:r>
        </a:p>
      </dgm:t>
    </dgm:pt>
    <dgm:pt modelId="{BE1F4151-CBA7-419B-9BEC-B7C894EAF38F}" type="parTrans" cxnId="{4B8390B0-61FD-4BD1-B490-40AA806FD44F}">
      <dgm:prSet/>
      <dgm:spPr/>
      <dgm:t>
        <a:bodyPr/>
        <a:lstStyle/>
        <a:p>
          <a:endParaRPr lang="en-US"/>
        </a:p>
      </dgm:t>
    </dgm:pt>
    <dgm:pt modelId="{E3A2CAE9-D922-4249-AD27-6327B391D06E}" type="sibTrans" cxnId="{4B8390B0-61FD-4BD1-B490-40AA806FD44F}">
      <dgm:prSet/>
      <dgm:spPr/>
      <dgm:t>
        <a:bodyPr/>
        <a:lstStyle/>
        <a:p>
          <a:endParaRPr lang="en-US"/>
        </a:p>
      </dgm:t>
    </dgm:pt>
    <dgm:pt modelId="{47F16A11-A2E1-4235-AACF-037D1D1D3772}">
      <dgm:prSet phldrT="[Text]"/>
      <dgm:spPr/>
      <dgm:t>
        <a:bodyPr/>
        <a:lstStyle/>
        <a:p>
          <a:r>
            <a:rPr lang="en-US" dirty="0"/>
            <a:t>Sales plummet, companies fire people </a:t>
          </a:r>
        </a:p>
      </dgm:t>
    </dgm:pt>
    <dgm:pt modelId="{0A6028E9-7B78-4082-A9D1-D4CDEA5B1B98}" type="parTrans" cxnId="{7800383F-DB63-4633-9A51-21311C2771EB}">
      <dgm:prSet/>
      <dgm:spPr/>
      <dgm:t>
        <a:bodyPr/>
        <a:lstStyle/>
        <a:p>
          <a:endParaRPr lang="en-US"/>
        </a:p>
      </dgm:t>
    </dgm:pt>
    <dgm:pt modelId="{A1DF9E1D-0983-4640-B665-50CE9E5A4784}" type="sibTrans" cxnId="{7800383F-DB63-4633-9A51-21311C2771EB}">
      <dgm:prSet/>
      <dgm:spPr/>
      <dgm:t>
        <a:bodyPr/>
        <a:lstStyle/>
        <a:p>
          <a:endParaRPr lang="en-US"/>
        </a:p>
      </dgm:t>
    </dgm:pt>
    <dgm:pt modelId="{6F36DC34-A1E7-4BC5-BB7A-A7A1DF77AFC9}">
      <dgm:prSet phldrT="[Text]"/>
      <dgm:spPr/>
      <dgm:t>
        <a:bodyPr/>
        <a:lstStyle/>
        <a:p>
          <a:r>
            <a:rPr lang="en-US" dirty="0"/>
            <a:t>1929 Stock Market Crash wipes out savings and  halt investment</a:t>
          </a:r>
        </a:p>
      </dgm:t>
    </dgm:pt>
    <dgm:pt modelId="{FDDB85D5-EF69-4F80-A307-39B8F39BE03C}" type="parTrans" cxnId="{131CE45F-71E8-433A-9156-B200B0788C2E}">
      <dgm:prSet/>
      <dgm:spPr/>
      <dgm:t>
        <a:bodyPr/>
        <a:lstStyle/>
        <a:p>
          <a:endParaRPr lang="en-US"/>
        </a:p>
      </dgm:t>
    </dgm:pt>
    <dgm:pt modelId="{9582FE8F-2D83-4C91-9EEB-501F323B1B93}" type="sibTrans" cxnId="{131CE45F-71E8-433A-9156-B200B0788C2E}">
      <dgm:prSet/>
      <dgm:spPr/>
      <dgm:t>
        <a:bodyPr/>
        <a:lstStyle/>
        <a:p>
          <a:endParaRPr lang="en-US"/>
        </a:p>
      </dgm:t>
    </dgm:pt>
    <dgm:pt modelId="{6DB42268-0122-4C77-AAAE-2B4CCC60CAFA}">
      <dgm:prSet phldrT="[Text]"/>
      <dgm:spPr/>
      <dgm:t>
        <a:bodyPr/>
        <a:lstStyle/>
        <a:p>
          <a:r>
            <a:rPr lang="en-US" dirty="0"/>
            <a:t>No money, no jobs, no production</a:t>
          </a:r>
        </a:p>
      </dgm:t>
    </dgm:pt>
    <dgm:pt modelId="{51DAE90F-241E-4D2E-9EE7-253216CBDB07}" type="parTrans" cxnId="{F18449DC-9B82-4E5B-B743-35016B5D36C3}">
      <dgm:prSet/>
      <dgm:spPr/>
      <dgm:t>
        <a:bodyPr/>
        <a:lstStyle/>
        <a:p>
          <a:endParaRPr lang="en-US"/>
        </a:p>
      </dgm:t>
    </dgm:pt>
    <dgm:pt modelId="{20366DC6-48C2-4678-A0EE-D4E03C2E4EE3}" type="sibTrans" cxnId="{F18449DC-9B82-4E5B-B743-35016B5D36C3}">
      <dgm:prSet/>
      <dgm:spPr/>
      <dgm:t>
        <a:bodyPr/>
        <a:lstStyle/>
        <a:p>
          <a:endParaRPr lang="en-US"/>
        </a:p>
      </dgm:t>
    </dgm:pt>
    <dgm:pt modelId="{9CBEBE72-79B0-4C21-BCC2-A7DB9F66B346}" type="pres">
      <dgm:prSet presAssocID="{B15EE6AF-7AD0-4972-B287-1AE5964B6FC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C17191-6B35-4C3D-B6C9-FEDBDE23D65A}" type="pres">
      <dgm:prSet presAssocID="{74124B1E-A014-48BA-AA53-DFD6481EF629}" presName="node" presStyleLbl="node1" presStyleIdx="0" presStyleCnt="5" custScaleX="146079" custScaleY="130829" custRadScaleRad="101329" custRadScaleInc="149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3D7CE-E6F6-4149-BB06-8D65306EDA27}" type="pres">
      <dgm:prSet presAssocID="{74124B1E-A014-48BA-AA53-DFD6481EF629}" presName="spNode" presStyleCnt="0"/>
      <dgm:spPr/>
    </dgm:pt>
    <dgm:pt modelId="{4B4492EB-6176-4AD7-A222-A0FB0CF06CF0}" type="pres">
      <dgm:prSet presAssocID="{0203BA70-2917-4331-A718-88AC161CAA6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57B39ABF-337D-4782-9DD0-ED5A27D4DB23}" type="pres">
      <dgm:prSet presAssocID="{660683BC-CB65-4B62-B6B0-35B7D792AEFE}" presName="node" presStyleLbl="node1" presStyleIdx="1" presStyleCnt="5" custRadScaleRad="145994" custRadScaleInc="477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06C593-43AE-4754-9B2D-1B7893523526}" type="pres">
      <dgm:prSet presAssocID="{660683BC-CB65-4B62-B6B0-35B7D792AEFE}" presName="spNode" presStyleCnt="0"/>
      <dgm:spPr/>
    </dgm:pt>
    <dgm:pt modelId="{CA99310C-E454-4771-B0AE-2007FC61D5F5}" type="pres">
      <dgm:prSet presAssocID="{E3A2CAE9-D922-4249-AD27-6327B391D06E}" presName="sibTrans" presStyleLbl="sibTrans1D1" presStyleIdx="1" presStyleCnt="5"/>
      <dgm:spPr/>
      <dgm:t>
        <a:bodyPr/>
        <a:lstStyle/>
        <a:p>
          <a:endParaRPr lang="en-US"/>
        </a:p>
      </dgm:t>
    </dgm:pt>
    <dgm:pt modelId="{FC12D3D1-6E28-415C-A76C-97F15FBC9733}" type="pres">
      <dgm:prSet presAssocID="{47F16A11-A2E1-4235-AACF-037D1D1D3772}" presName="node" presStyleLbl="node1" presStyleIdx="2" presStyleCnt="5" custRadScaleRad="119742" custRadScaleInc="-783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49D92-4F59-4BFC-B476-0E8F9F3EA1F0}" type="pres">
      <dgm:prSet presAssocID="{47F16A11-A2E1-4235-AACF-037D1D1D3772}" presName="spNode" presStyleCnt="0"/>
      <dgm:spPr/>
    </dgm:pt>
    <dgm:pt modelId="{E1694346-E3F7-4255-A066-881C00738418}" type="pres">
      <dgm:prSet presAssocID="{A1DF9E1D-0983-4640-B665-50CE9E5A4784}" presName="sibTrans" presStyleLbl="sibTrans1D1" presStyleIdx="2" presStyleCnt="5"/>
      <dgm:spPr/>
      <dgm:t>
        <a:bodyPr/>
        <a:lstStyle/>
        <a:p>
          <a:endParaRPr lang="en-US"/>
        </a:p>
      </dgm:t>
    </dgm:pt>
    <dgm:pt modelId="{2D32818B-F52A-4F66-A4B0-56075809CE71}" type="pres">
      <dgm:prSet presAssocID="{6F36DC34-A1E7-4BC5-BB7A-A7A1DF77AFC9}" presName="node" presStyleLbl="node1" presStyleIdx="3" presStyleCnt="5" custRadScaleRad="57020" custRadScaleInc="-86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259CF9-1E8D-4D58-B8A7-AA6A71D350A1}" type="pres">
      <dgm:prSet presAssocID="{6F36DC34-A1E7-4BC5-BB7A-A7A1DF77AFC9}" presName="spNode" presStyleCnt="0"/>
      <dgm:spPr/>
    </dgm:pt>
    <dgm:pt modelId="{8BF809DB-F978-49A8-802E-982FE9847A60}" type="pres">
      <dgm:prSet presAssocID="{9582FE8F-2D83-4C91-9EEB-501F323B1B93}" presName="sibTrans" presStyleLbl="sibTrans1D1" presStyleIdx="3" presStyleCnt="5"/>
      <dgm:spPr/>
      <dgm:t>
        <a:bodyPr/>
        <a:lstStyle/>
        <a:p>
          <a:endParaRPr lang="en-US"/>
        </a:p>
      </dgm:t>
    </dgm:pt>
    <dgm:pt modelId="{A44433FC-F073-4798-B8A9-75CAA49DA3F5}" type="pres">
      <dgm:prSet presAssocID="{6DB42268-0122-4C77-AAAE-2B4CCC60CAFA}" presName="node" presStyleLbl="node1" presStyleIdx="4" presStyleCnt="5" custRadScaleRad="53992" custRadScaleInc="540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40127C-51A9-4585-951B-D6D0F300E8D9}" type="pres">
      <dgm:prSet presAssocID="{6DB42268-0122-4C77-AAAE-2B4CCC60CAFA}" presName="spNode" presStyleCnt="0"/>
      <dgm:spPr/>
    </dgm:pt>
    <dgm:pt modelId="{DEC47C32-AEE4-4E61-A647-E05ECB3B1213}" type="pres">
      <dgm:prSet presAssocID="{20366DC6-48C2-4678-A0EE-D4E03C2E4EE3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E4EC864A-3F35-4EC2-9F5C-33D9F4F1849A}" type="presOf" srcId="{E3A2CAE9-D922-4249-AD27-6327B391D06E}" destId="{CA99310C-E454-4771-B0AE-2007FC61D5F5}" srcOrd="0" destOrd="0" presId="urn:microsoft.com/office/officeart/2005/8/layout/cycle5"/>
    <dgm:cxn modelId="{ACF146FD-FF4B-4944-8AA6-32FFF34B28A8}" type="presOf" srcId="{9582FE8F-2D83-4C91-9EEB-501F323B1B93}" destId="{8BF809DB-F978-49A8-802E-982FE9847A60}" srcOrd="0" destOrd="0" presId="urn:microsoft.com/office/officeart/2005/8/layout/cycle5"/>
    <dgm:cxn modelId="{5C1AB5B3-2A8A-4E09-BEBC-7F2F7B411421}" srcId="{B15EE6AF-7AD0-4972-B287-1AE5964B6FC2}" destId="{74124B1E-A014-48BA-AA53-DFD6481EF629}" srcOrd="0" destOrd="0" parTransId="{48535D8B-8A69-488F-A909-E5E0D6E8CE1D}" sibTransId="{0203BA70-2917-4331-A718-88AC161CAA6F}"/>
    <dgm:cxn modelId="{B0EDF508-6F09-4CA1-86AD-CC53D473676E}" type="presOf" srcId="{0203BA70-2917-4331-A718-88AC161CAA6F}" destId="{4B4492EB-6176-4AD7-A222-A0FB0CF06CF0}" srcOrd="0" destOrd="0" presId="urn:microsoft.com/office/officeart/2005/8/layout/cycle5"/>
    <dgm:cxn modelId="{E9D5D213-CD51-494B-864A-8BA2B66F2E6B}" type="presOf" srcId="{6F36DC34-A1E7-4BC5-BB7A-A7A1DF77AFC9}" destId="{2D32818B-F52A-4F66-A4B0-56075809CE71}" srcOrd="0" destOrd="0" presId="urn:microsoft.com/office/officeart/2005/8/layout/cycle5"/>
    <dgm:cxn modelId="{79E0119B-B3E1-4C3A-8F6D-1A9E64D78141}" type="presOf" srcId="{660683BC-CB65-4B62-B6B0-35B7D792AEFE}" destId="{57B39ABF-337D-4782-9DD0-ED5A27D4DB23}" srcOrd="0" destOrd="0" presId="urn:microsoft.com/office/officeart/2005/8/layout/cycle5"/>
    <dgm:cxn modelId="{F18449DC-9B82-4E5B-B743-35016B5D36C3}" srcId="{B15EE6AF-7AD0-4972-B287-1AE5964B6FC2}" destId="{6DB42268-0122-4C77-AAAE-2B4CCC60CAFA}" srcOrd="4" destOrd="0" parTransId="{51DAE90F-241E-4D2E-9EE7-253216CBDB07}" sibTransId="{20366DC6-48C2-4678-A0EE-D4E03C2E4EE3}"/>
    <dgm:cxn modelId="{BC37EF87-2215-492C-8600-3F78BAC62C70}" type="presOf" srcId="{74124B1E-A014-48BA-AA53-DFD6481EF629}" destId="{55C17191-6B35-4C3D-B6C9-FEDBDE23D65A}" srcOrd="0" destOrd="0" presId="urn:microsoft.com/office/officeart/2005/8/layout/cycle5"/>
    <dgm:cxn modelId="{E11FCB73-5B48-4071-822B-4F55FA4264B2}" type="presOf" srcId="{47F16A11-A2E1-4235-AACF-037D1D1D3772}" destId="{FC12D3D1-6E28-415C-A76C-97F15FBC9733}" srcOrd="0" destOrd="0" presId="urn:microsoft.com/office/officeart/2005/8/layout/cycle5"/>
    <dgm:cxn modelId="{D480F637-C9F2-4170-922F-A587DF1A51CB}" type="presOf" srcId="{6DB42268-0122-4C77-AAAE-2B4CCC60CAFA}" destId="{A44433FC-F073-4798-B8A9-75CAA49DA3F5}" srcOrd="0" destOrd="0" presId="urn:microsoft.com/office/officeart/2005/8/layout/cycle5"/>
    <dgm:cxn modelId="{7800383F-DB63-4633-9A51-21311C2771EB}" srcId="{B15EE6AF-7AD0-4972-B287-1AE5964B6FC2}" destId="{47F16A11-A2E1-4235-AACF-037D1D1D3772}" srcOrd="2" destOrd="0" parTransId="{0A6028E9-7B78-4082-A9D1-D4CDEA5B1B98}" sibTransId="{A1DF9E1D-0983-4640-B665-50CE9E5A4784}"/>
    <dgm:cxn modelId="{4B8390B0-61FD-4BD1-B490-40AA806FD44F}" srcId="{B15EE6AF-7AD0-4972-B287-1AE5964B6FC2}" destId="{660683BC-CB65-4B62-B6B0-35B7D792AEFE}" srcOrd="1" destOrd="0" parTransId="{BE1F4151-CBA7-419B-9BEC-B7C894EAF38F}" sibTransId="{E3A2CAE9-D922-4249-AD27-6327B391D06E}"/>
    <dgm:cxn modelId="{131CE45F-71E8-433A-9156-B200B0788C2E}" srcId="{B15EE6AF-7AD0-4972-B287-1AE5964B6FC2}" destId="{6F36DC34-A1E7-4BC5-BB7A-A7A1DF77AFC9}" srcOrd="3" destOrd="0" parTransId="{FDDB85D5-EF69-4F80-A307-39B8F39BE03C}" sibTransId="{9582FE8F-2D83-4C91-9EEB-501F323B1B93}"/>
    <dgm:cxn modelId="{C44B8898-DA49-4122-96E1-22EC7598A3C0}" type="presOf" srcId="{A1DF9E1D-0983-4640-B665-50CE9E5A4784}" destId="{E1694346-E3F7-4255-A066-881C00738418}" srcOrd="0" destOrd="0" presId="urn:microsoft.com/office/officeart/2005/8/layout/cycle5"/>
    <dgm:cxn modelId="{5163A089-1A64-458B-A93A-9CABE46534E2}" type="presOf" srcId="{B15EE6AF-7AD0-4972-B287-1AE5964B6FC2}" destId="{9CBEBE72-79B0-4C21-BCC2-A7DB9F66B346}" srcOrd="0" destOrd="0" presId="urn:microsoft.com/office/officeart/2005/8/layout/cycle5"/>
    <dgm:cxn modelId="{7308E5E3-1522-4F93-A431-01A012496D96}" type="presOf" srcId="{20366DC6-48C2-4678-A0EE-D4E03C2E4EE3}" destId="{DEC47C32-AEE4-4E61-A647-E05ECB3B1213}" srcOrd="0" destOrd="0" presId="urn:microsoft.com/office/officeart/2005/8/layout/cycle5"/>
    <dgm:cxn modelId="{0CD4E62A-F72E-4ABA-9B50-28AF65BC8946}" type="presParOf" srcId="{9CBEBE72-79B0-4C21-BCC2-A7DB9F66B346}" destId="{55C17191-6B35-4C3D-B6C9-FEDBDE23D65A}" srcOrd="0" destOrd="0" presId="urn:microsoft.com/office/officeart/2005/8/layout/cycle5"/>
    <dgm:cxn modelId="{44F28B0B-EF97-4B77-A4C8-3F5AA4DC828B}" type="presParOf" srcId="{9CBEBE72-79B0-4C21-BCC2-A7DB9F66B346}" destId="{E533D7CE-E6F6-4149-BB06-8D65306EDA27}" srcOrd="1" destOrd="0" presId="urn:microsoft.com/office/officeart/2005/8/layout/cycle5"/>
    <dgm:cxn modelId="{2150381A-1202-4DC1-AA85-A665336E70A0}" type="presParOf" srcId="{9CBEBE72-79B0-4C21-BCC2-A7DB9F66B346}" destId="{4B4492EB-6176-4AD7-A222-A0FB0CF06CF0}" srcOrd="2" destOrd="0" presId="urn:microsoft.com/office/officeart/2005/8/layout/cycle5"/>
    <dgm:cxn modelId="{ACD202B3-7418-4AF0-82B0-32AE957E80BB}" type="presParOf" srcId="{9CBEBE72-79B0-4C21-BCC2-A7DB9F66B346}" destId="{57B39ABF-337D-4782-9DD0-ED5A27D4DB23}" srcOrd="3" destOrd="0" presId="urn:microsoft.com/office/officeart/2005/8/layout/cycle5"/>
    <dgm:cxn modelId="{D588F03C-CE9F-421A-8EF3-97CEE7B541D4}" type="presParOf" srcId="{9CBEBE72-79B0-4C21-BCC2-A7DB9F66B346}" destId="{C106C593-43AE-4754-9B2D-1B7893523526}" srcOrd="4" destOrd="0" presId="urn:microsoft.com/office/officeart/2005/8/layout/cycle5"/>
    <dgm:cxn modelId="{6A0D7178-5E96-4912-872B-E578C0183E0C}" type="presParOf" srcId="{9CBEBE72-79B0-4C21-BCC2-A7DB9F66B346}" destId="{CA99310C-E454-4771-B0AE-2007FC61D5F5}" srcOrd="5" destOrd="0" presId="urn:microsoft.com/office/officeart/2005/8/layout/cycle5"/>
    <dgm:cxn modelId="{39C060A3-6CF6-4A90-BF2D-420B34BE26D1}" type="presParOf" srcId="{9CBEBE72-79B0-4C21-BCC2-A7DB9F66B346}" destId="{FC12D3D1-6E28-415C-A76C-97F15FBC9733}" srcOrd="6" destOrd="0" presId="urn:microsoft.com/office/officeart/2005/8/layout/cycle5"/>
    <dgm:cxn modelId="{BF3FADF4-F86B-4E72-AD3E-C4E9B95C3775}" type="presParOf" srcId="{9CBEBE72-79B0-4C21-BCC2-A7DB9F66B346}" destId="{10349D92-4F59-4BFC-B476-0E8F9F3EA1F0}" srcOrd="7" destOrd="0" presId="urn:microsoft.com/office/officeart/2005/8/layout/cycle5"/>
    <dgm:cxn modelId="{31A1E222-11D1-4316-9B9A-D54B8873ADD1}" type="presParOf" srcId="{9CBEBE72-79B0-4C21-BCC2-A7DB9F66B346}" destId="{E1694346-E3F7-4255-A066-881C00738418}" srcOrd="8" destOrd="0" presId="urn:microsoft.com/office/officeart/2005/8/layout/cycle5"/>
    <dgm:cxn modelId="{03A38873-2692-499E-8376-1CA2F2FD9152}" type="presParOf" srcId="{9CBEBE72-79B0-4C21-BCC2-A7DB9F66B346}" destId="{2D32818B-F52A-4F66-A4B0-56075809CE71}" srcOrd="9" destOrd="0" presId="urn:microsoft.com/office/officeart/2005/8/layout/cycle5"/>
    <dgm:cxn modelId="{E8CF9732-BA7E-417B-93A8-A4114C01E9FC}" type="presParOf" srcId="{9CBEBE72-79B0-4C21-BCC2-A7DB9F66B346}" destId="{DC259CF9-1E8D-4D58-B8A7-AA6A71D350A1}" srcOrd="10" destOrd="0" presId="urn:microsoft.com/office/officeart/2005/8/layout/cycle5"/>
    <dgm:cxn modelId="{B1DB5836-F084-4592-AD7C-45ACF88417A7}" type="presParOf" srcId="{9CBEBE72-79B0-4C21-BCC2-A7DB9F66B346}" destId="{8BF809DB-F978-49A8-802E-982FE9847A60}" srcOrd="11" destOrd="0" presId="urn:microsoft.com/office/officeart/2005/8/layout/cycle5"/>
    <dgm:cxn modelId="{8A20BE95-37EA-45D5-B854-2B2EECF577D4}" type="presParOf" srcId="{9CBEBE72-79B0-4C21-BCC2-A7DB9F66B346}" destId="{A44433FC-F073-4798-B8A9-75CAA49DA3F5}" srcOrd="12" destOrd="0" presId="urn:microsoft.com/office/officeart/2005/8/layout/cycle5"/>
    <dgm:cxn modelId="{33B33C83-5B59-46C7-994F-D06109BE769C}" type="presParOf" srcId="{9CBEBE72-79B0-4C21-BCC2-A7DB9F66B346}" destId="{6F40127C-51A9-4585-951B-D6D0F300E8D9}" srcOrd="13" destOrd="0" presId="urn:microsoft.com/office/officeart/2005/8/layout/cycle5"/>
    <dgm:cxn modelId="{8650D221-9732-4C9D-8F2D-7B77CC6342CB}" type="presParOf" srcId="{9CBEBE72-79B0-4C21-BCC2-A7DB9F66B346}" destId="{DEC47C32-AEE4-4E61-A647-E05ECB3B121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17191-6B35-4C3D-B6C9-FEDBDE23D65A}">
      <dsp:nvSpPr>
        <dsp:cNvPr id="0" name=""/>
        <dsp:cNvSpPr/>
      </dsp:nvSpPr>
      <dsp:spPr>
        <a:xfrm>
          <a:off x="5579086" y="374741"/>
          <a:ext cx="2987557" cy="17391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Machines, low interest rates, lead to efficiency/expansion, but prices high and so few have so much money (low wages)</a:t>
          </a:r>
        </a:p>
      </dsp:txBody>
      <dsp:txXfrm>
        <a:off x="5663986" y="459641"/>
        <a:ext cx="2817757" cy="1569385"/>
      </dsp:txXfrm>
    </dsp:sp>
    <dsp:sp modelId="{4B4492EB-6176-4AD7-A222-A0FB0CF06CF0}">
      <dsp:nvSpPr>
        <dsp:cNvPr id="0" name=""/>
        <dsp:cNvSpPr/>
      </dsp:nvSpPr>
      <dsp:spPr>
        <a:xfrm>
          <a:off x="5489148" y="2097008"/>
          <a:ext cx="5315212" cy="5315212"/>
        </a:xfrm>
        <a:custGeom>
          <a:avLst/>
          <a:gdLst/>
          <a:ahLst/>
          <a:cxnLst/>
          <a:rect l="0" t="0" r="0" b="0"/>
          <a:pathLst>
            <a:path>
              <a:moveTo>
                <a:pt x="2634347" y="101"/>
              </a:moveTo>
              <a:arcTo wR="2657606" hR="2657606" stAng="16169914" swAng="109490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39ABF-337D-4782-9DD0-ED5A27D4DB23}">
      <dsp:nvSpPr>
        <dsp:cNvPr id="0" name=""/>
        <dsp:cNvSpPr/>
      </dsp:nvSpPr>
      <dsp:spPr>
        <a:xfrm>
          <a:off x="8328852" y="2321404"/>
          <a:ext cx="2045165" cy="13293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Tariffs drive prices higher</a:t>
          </a:r>
        </a:p>
      </dsp:txBody>
      <dsp:txXfrm>
        <a:off x="8393746" y="2386298"/>
        <a:ext cx="1915377" cy="1199569"/>
      </dsp:txXfrm>
    </dsp:sp>
    <dsp:sp modelId="{CA99310C-E454-4771-B0AE-2007FC61D5F5}">
      <dsp:nvSpPr>
        <dsp:cNvPr id="0" name=""/>
        <dsp:cNvSpPr/>
      </dsp:nvSpPr>
      <dsp:spPr>
        <a:xfrm>
          <a:off x="4403485" y="-322381"/>
          <a:ext cx="5315212" cy="5315212"/>
        </a:xfrm>
        <a:custGeom>
          <a:avLst/>
          <a:gdLst/>
          <a:ahLst/>
          <a:cxnLst/>
          <a:rect l="0" t="0" r="0" b="0"/>
          <a:pathLst>
            <a:path>
              <a:moveTo>
                <a:pt x="4825431" y="4194941"/>
              </a:moveTo>
              <a:arcTo wR="2657606" hR="2657606" stAng="2120565" swAng="103890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12D3D1-6E28-415C-A76C-97F15FBC9733}">
      <dsp:nvSpPr>
        <dsp:cNvPr id="0" name=""/>
        <dsp:cNvSpPr/>
      </dsp:nvSpPr>
      <dsp:spPr>
        <a:xfrm>
          <a:off x="7074808" y="4597082"/>
          <a:ext cx="2045165" cy="13293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Sales plummet, companies fire people </a:t>
          </a:r>
        </a:p>
      </dsp:txBody>
      <dsp:txXfrm>
        <a:off x="7139702" y="4661976"/>
        <a:ext cx="1915377" cy="1199569"/>
      </dsp:txXfrm>
    </dsp:sp>
    <dsp:sp modelId="{E1694346-E3F7-4255-A066-881C00738418}">
      <dsp:nvSpPr>
        <dsp:cNvPr id="0" name=""/>
        <dsp:cNvSpPr/>
      </dsp:nvSpPr>
      <dsp:spPr>
        <a:xfrm>
          <a:off x="5735485" y="777642"/>
          <a:ext cx="5315212" cy="5315212"/>
        </a:xfrm>
        <a:custGeom>
          <a:avLst/>
          <a:gdLst/>
          <a:ahLst/>
          <a:cxnLst/>
          <a:rect l="0" t="0" r="0" b="0"/>
          <a:pathLst>
            <a:path>
              <a:moveTo>
                <a:pt x="1412626" y="5005561"/>
              </a:moveTo>
              <a:arcTo wR="2657606" hR="2657606" stAng="7076060" swAng="1402258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32818B-F52A-4F66-A4B0-56075809CE71}">
      <dsp:nvSpPr>
        <dsp:cNvPr id="0" name=""/>
        <dsp:cNvSpPr/>
      </dsp:nvSpPr>
      <dsp:spPr>
        <a:xfrm>
          <a:off x="4073358" y="4224549"/>
          <a:ext cx="2045165" cy="13293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1929 Stock Market Crash wipes out savings and  halt investment</a:t>
          </a:r>
        </a:p>
      </dsp:txBody>
      <dsp:txXfrm>
        <a:off x="4138252" y="4289443"/>
        <a:ext cx="1915377" cy="1199569"/>
      </dsp:txXfrm>
    </dsp:sp>
    <dsp:sp modelId="{8BF809DB-F978-49A8-802E-982FE9847A60}">
      <dsp:nvSpPr>
        <dsp:cNvPr id="0" name=""/>
        <dsp:cNvSpPr/>
      </dsp:nvSpPr>
      <dsp:spPr>
        <a:xfrm>
          <a:off x="4063698" y="703994"/>
          <a:ext cx="5315212" cy="5315212"/>
        </a:xfrm>
        <a:custGeom>
          <a:avLst/>
          <a:gdLst/>
          <a:ahLst/>
          <a:cxnLst/>
          <a:rect l="0" t="0" r="0" b="0"/>
          <a:pathLst>
            <a:path>
              <a:moveTo>
                <a:pt x="92299" y="3351918"/>
              </a:moveTo>
              <a:arcTo wR="2657606" hR="2657606" stAng="9891328" swAng="68991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433FC-F073-4798-B8A9-75CAA49DA3F5}">
      <dsp:nvSpPr>
        <dsp:cNvPr id="0" name=""/>
        <dsp:cNvSpPr/>
      </dsp:nvSpPr>
      <dsp:spPr>
        <a:xfrm>
          <a:off x="3243696" y="2024937"/>
          <a:ext cx="2045165" cy="13293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No money, no jobs, no production</a:t>
          </a:r>
        </a:p>
      </dsp:txBody>
      <dsp:txXfrm>
        <a:off x="3308590" y="2089831"/>
        <a:ext cx="1915377" cy="1199569"/>
      </dsp:txXfrm>
    </dsp:sp>
    <dsp:sp modelId="{DEC47C32-AEE4-4E61-A647-E05ECB3B1213}">
      <dsp:nvSpPr>
        <dsp:cNvPr id="0" name=""/>
        <dsp:cNvSpPr/>
      </dsp:nvSpPr>
      <dsp:spPr>
        <a:xfrm>
          <a:off x="5193807" y="-543264"/>
          <a:ext cx="5315212" cy="5315212"/>
        </a:xfrm>
        <a:custGeom>
          <a:avLst/>
          <a:gdLst/>
          <a:ahLst/>
          <a:cxnLst/>
          <a:rect l="0" t="0" r="0" b="0"/>
          <a:pathLst>
            <a:path>
              <a:moveTo>
                <a:pt x="24124" y="2300328"/>
              </a:moveTo>
              <a:arcTo wR="2657606" hR="2657606" stAng="11263560" swAng="106278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01/07/2019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66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01/07/2019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86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01/07/2019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01/07/2019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2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01/07/2019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05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01/07/2019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96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01/07/2019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43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01/07/2019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9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01/07/2019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100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01/07/2019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48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01/07/2019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4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01/07/2019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26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0"/>
            <a:ext cx="12192000" cy="611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59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“We are nearer to the final triumph over poverty than ever before in the history of any land.”</a:t>
            </a:r>
          </a:p>
          <a:p>
            <a:r>
              <a:rPr lang="en-US" sz="5400" dirty="0"/>
              <a:t>-Herbert Hoover 1929</a:t>
            </a:r>
          </a:p>
        </p:txBody>
      </p:sp>
    </p:spTree>
    <p:extLst>
      <p:ext uri="{BB962C8B-B14F-4D97-AF65-F5344CB8AC3E}">
        <p14:creationId xmlns:p14="http://schemas.microsoft.com/office/powerpoint/2010/main" val="319621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What was the Great Depression?</a:t>
            </a:r>
          </a:p>
          <a:p>
            <a:r>
              <a:rPr lang="en-US" sz="6600" dirty="0"/>
              <a:t>What makes it “great”?</a:t>
            </a:r>
          </a:p>
        </p:txBody>
      </p:sp>
    </p:spTree>
    <p:extLst>
      <p:ext uri="{BB962C8B-B14F-4D97-AF65-F5344CB8AC3E}">
        <p14:creationId xmlns:p14="http://schemas.microsoft.com/office/powerpoint/2010/main" val="1638786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347" y="-36197"/>
            <a:ext cx="10058400" cy="1450757"/>
          </a:xfrm>
        </p:spPr>
        <p:txBody>
          <a:bodyPr/>
          <a:lstStyle/>
          <a:p>
            <a:r>
              <a:rPr lang="en-US" dirty="0"/>
              <a:t>Reviews: What Caused the Great Depression?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037" y="1854827"/>
            <a:ext cx="10353762" cy="4195406"/>
          </a:xfrm>
        </p:spPr>
        <p:txBody>
          <a:bodyPr>
            <a:noAutofit/>
          </a:bodyPr>
          <a:lstStyle/>
          <a:p>
            <a:r>
              <a:rPr lang="en-US" sz="2800" dirty="0"/>
              <a:t>Overproduction</a:t>
            </a:r>
          </a:p>
          <a:p>
            <a:pPr lvl="1"/>
            <a:r>
              <a:rPr lang="en-US" sz="2800" dirty="0"/>
              <a:t>Low interest rates and efficient machines </a:t>
            </a:r>
          </a:p>
          <a:p>
            <a:r>
              <a:rPr lang="en-US" sz="2800" dirty="0"/>
              <a:t>Tariffs</a:t>
            </a:r>
          </a:p>
          <a:p>
            <a:pPr lvl="1"/>
            <a:r>
              <a:rPr lang="en-US" sz="2800" dirty="0"/>
              <a:t>Drive prices high </a:t>
            </a:r>
          </a:p>
          <a:p>
            <a:r>
              <a:rPr lang="en-US" sz="2800" dirty="0"/>
              <a:t>Unequal Income Distribution </a:t>
            </a:r>
          </a:p>
          <a:p>
            <a:pPr lvl="1"/>
            <a:r>
              <a:rPr lang="en-US" sz="2600" dirty="0"/>
              <a:t>Few can afford products; wages stagnant </a:t>
            </a:r>
          </a:p>
          <a:p>
            <a:r>
              <a:rPr lang="en-US" sz="2800" dirty="0"/>
              <a:t>Stock Market Crash </a:t>
            </a:r>
          </a:p>
          <a:p>
            <a:pPr lvl="1"/>
            <a:r>
              <a:rPr lang="en-US" sz="2600" dirty="0"/>
              <a:t>Buying stocks on margin and speculating </a:t>
            </a:r>
          </a:p>
          <a:p>
            <a:pPr lvl="1"/>
            <a:r>
              <a:rPr lang="en-US" sz="2600" dirty="0"/>
              <a:t>Extremely corrupt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050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622115"/>
              </p:ext>
            </p:extLst>
          </p:nvPr>
        </p:nvGraphicFramePr>
        <p:xfrm>
          <a:off x="1431799" y="293512"/>
          <a:ext cx="10993437" cy="6231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588897" y="431985"/>
            <a:ext cx="334340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Top 5% held 30% of wealth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3511"/>
            <a:ext cx="4842752" cy="351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12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C17191-6B35-4C3D-B6C9-FEDBDE23D6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55C17191-6B35-4C3D-B6C9-FEDBDE23D6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4492EB-6176-4AD7-A222-A0FB0CF06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4B4492EB-6176-4AD7-A222-A0FB0CF06C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B39ABF-337D-4782-9DD0-ED5A27D4DB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57B39ABF-337D-4782-9DD0-ED5A27D4DB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99310C-E454-4771-B0AE-2007FC61D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CA99310C-E454-4771-B0AE-2007FC61D5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12D3D1-6E28-415C-A76C-97F15FBC97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FC12D3D1-6E28-415C-A76C-97F15FBC97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694346-E3F7-4255-A066-881C007384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E1694346-E3F7-4255-A066-881C007384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32818B-F52A-4F66-A4B0-56075809C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2D32818B-F52A-4F66-A4B0-56075809CE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F809DB-F978-49A8-802E-982FE9847A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8BF809DB-F978-49A8-802E-982FE9847A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4433FC-F073-4798-B8A9-75CAA49DA3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A44433FC-F073-4798-B8A9-75CAA49DA3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C47C32-AEE4-4E61-A647-E05ECB3B1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DEC47C32-AEE4-4E61-A647-E05ECB3B12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This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do people do when they are desperate?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516" y="2788356"/>
            <a:ext cx="2714421" cy="40696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28" y="3008489"/>
            <a:ext cx="4839171" cy="362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43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GDP Activity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3624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76</TotalTime>
  <Words>150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Reviews: What Caused the Great Depression?</vt:lpstr>
      <vt:lpstr>PowerPoint Presentation</vt:lpstr>
      <vt:lpstr>Consider This </vt:lpstr>
      <vt:lpstr>GDP Activity 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Watts, Johnathan</dc:creator>
  <cp:lastModifiedBy>Watts, Johnathan</cp:lastModifiedBy>
  <cp:revision>12</cp:revision>
  <dcterms:created xsi:type="dcterms:W3CDTF">2017-01-04T20:07:07Z</dcterms:created>
  <dcterms:modified xsi:type="dcterms:W3CDTF">2019-01-07T13:46:01Z</dcterms:modified>
</cp:coreProperties>
</file>