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6" r:id="rId4"/>
    <p:sldId id="266" r:id="rId5"/>
    <p:sldId id="265" r:id="rId6"/>
    <p:sldId id="273" r:id="rId7"/>
    <p:sldId id="274" r:id="rId8"/>
    <p:sldId id="262" r:id="rId9"/>
    <p:sldId id="263" r:id="rId10"/>
    <p:sldId id="264" r:id="rId11"/>
    <p:sldId id="257" r:id="rId12"/>
    <p:sldId id="261" r:id="rId13"/>
    <p:sldId id="269" r:id="rId14"/>
    <p:sldId id="270" r:id="rId15"/>
    <p:sldId id="259" r:id="rId16"/>
    <p:sldId id="26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ECC701-2DF6-454B-957D-98E67C0A8960}">
          <p14:sldIdLst>
            <p14:sldId id="272"/>
            <p14:sldId id="258"/>
            <p14:sldId id="256"/>
            <p14:sldId id="266"/>
            <p14:sldId id="265"/>
            <p14:sldId id="273"/>
            <p14:sldId id="274"/>
            <p14:sldId id="262"/>
            <p14:sldId id="263"/>
            <p14:sldId id="264"/>
            <p14:sldId id="257"/>
            <p14:sldId id="261"/>
            <p14:sldId id="269"/>
            <p14:sldId id="270"/>
            <p14:sldId id="259"/>
            <p14:sldId id="26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80" d="100"/>
          <a:sy n="80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03/25/2019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eN2w-KKzk" TargetMode="External"/><Relationship Id="rId2" Type="http://schemas.openxmlformats.org/officeDocument/2006/relationships/hyperlink" Target="https://www.youtube.com/watch?v=J8WnT6v_W3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Ut0gJh9U8" TargetMode="External"/><Relationship Id="rId2" Type="http://schemas.openxmlformats.org/officeDocument/2006/relationships/hyperlink" Target="https://www.youtube.com/watch?v=q-MuWDsv5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T0_CJkkuNh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tVymzWrBTw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xEauRq1Wx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AhGGY6Dec" TargetMode="External"/><Relationship Id="rId2" Type="http://schemas.openxmlformats.org/officeDocument/2006/relationships/hyperlink" Target="https://www.youtube.com/watch?v=qbrEz8MS1BU&amp;t=941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Chapter 16 of your textbook fill out the Civil Rights Groups Graphic Organizer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1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Riders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Rode buses into the deep South to integrate bus terminals</a:t>
            </a:r>
          </a:p>
          <a:p>
            <a:r>
              <a:rPr lang="en-US" dirty="0" smtClean="0"/>
              <a:t>Often met with violence by KKK supported by law enforcement officials and ignored by government</a:t>
            </a:r>
          </a:p>
          <a:p>
            <a:r>
              <a:rPr lang="en-US" dirty="0">
                <a:hlinkClick r:id="rId2"/>
              </a:rPr>
              <a:t>https://www.youtube.com/watch?v=J8WnT6v_W3o</a:t>
            </a:r>
            <a:endParaRPr lang="en-US" dirty="0" smtClean="0"/>
          </a:p>
          <a:p>
            <a:r>
              <a:rPr lang="en-US" dirty="0" smtClean="0"/>
              <a:t>Mississippi Burning</a:t>
            </a:r>
          </a:p>
          <a:p>
            <a:pPr lvl="1"/>
            <a:r>
              <a:rPr lang="en-US" dirty="0" smtClean="0"/>
              <a:t>Ronald Reagan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www.youtube.com/watch?v=nyeN2w-KKzk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416" y="1331672"/>
            <a:ext cx="4815224" cy="4572000"/>
          </a:xfrm>
        </p:spPr>
        <p:txBody>
          <a:bodyPr/>
          <a:lstStyle/>
          <a:p>
            <a:r>
              <a:rPr lang="en-US" dirty="0" smtClean="0"/>
              <a:t>Birmingham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www.youtube.com/watch?v=q-MuWDsv5pg</a:t>
            </a:r>
            <a:endParaRPr lang="en-US" dirty="0" smtClean="0"/>
          </a:p>
          <a:p>
            <a:pPr lvl="1"/>
            <a:r>
              <a:rPr lang="en-US" dirty="0" smtClean="0"/>
              <a:t>Children’s March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www.youtube.com/watch?v=ggUt0gJh9U8</a:t>
            </a:r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Letters From A Birmingham Jail </a:t>
            </a:r>
          </a:p>
        </p:txBody>
      </p:sp>
      <p:pic>
        <p:nvPicPr>
          <p:cNvPr id="6" name="Picture 5" descr="list-8-literature-jail-king-birmingham-E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987551"/>
            <a:ext cx="4427492" cy="2484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353" y="3472368"/>
            <a:ext cx="2369872" cy="33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On Washington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78921"/>
            <a:ext cx="8503920" cy="4500774"/>
          </a:xfrm>
        </p:spPr>
        <p:txBody>
          <a:bodyPr>
            <a:noAutofit/>
          </a:bodyPr>
          <a:lstStyle/>
          <a:p>
            <a:r>
              <a:rPr lang="en-US" sz="2800" dirty="0" smtClean="0"/>
              <a:t>250,000 gather on the National </a:t>
            </a:r>
            <a:r>
              <a:rPr lang="en-US" sz="2800" dirty="0" smtClean="0"/>
              <a:t>Mall (I Have A Dream)</a:t>
            </a:r>
            <a:endParaRPr lang="en-US" sz="2800" dirty="0" smtClean="0"/>
          </a:p>
          <a:p>
            <a:r>
              <a:rPr lang="en-US" sz="2800" dirty="0" smtClean="0"/>
              <a:t>Leads to Civil Rights Act 1964</a:t>
            </a:r>
          </a:p>
          <a:p>
            <a:pPr lvl="1"/>
            <a:r>
              <a:rPr lang="en-US" sz="2400" dirty="0" smtClean="0"/>
              <a:t>Bans discrimination on the basis of race in public places and </a:t>
            </a:r>
            <a:r>
              <a:rPr lang="en-US" sz="2400" dirty="0" smtClean="0"/>
              <a:t>employment</a:t>
            </a:r>
          </a:p>
          <a:p>
            <a:pPr lvl="1"/>
            <a:r>
              <a:rPr lang="en-US" sz="2400" dirty="0" smtClean="0"/>
              <a:t>How can the government tell people who they can serve? Don’t you have a right to association?</a:t>
            </a:r>
            <a:endParaRPr lang="en-US" sz="2400" dirty="0" smtClean="0"/>
          </a:p>
          <a:p>
            <a:r>
              <a:rPr lang="en-US" sz="2800" dirty="0" smtClean="0"/>
              <a:t>Stalled in the Senate for weeks due to filibusters</a:t>
            </a:r>
          </a:p>
          <a:p>
            <a:pPr lvl="1"/>
            <a:r>
              <a:rPr lang="en-US" sz="2400" dirty="0" smtClean="0"/>
              <a:t>Led by Southern Democrats with a few Republicans </a:t>
            </a:r>
            <a:endParaRPr lang="en-US" sz="2400" dirty="0"/>
          </a:p>
          <a:p>
            <a:pPr lvl="2"/>
            <a:r>
              <a:rPr lang="en-US" sz="2400" dirty="0" smtClean="0"/>
              <a:t>Begins shift of the South towards Republicans; still happening today</a:t>
            </a:r>
          </a:p>
        </p:txBody>
      </p:sp>
    </p:spTree>
    <p:extLst>
      <p:ext uri="{BB962C8B-B14F-4D97-AF65-F5344CB8AC3E}">
        <p14:creationId xmlns:p14="http://schemas.microsoft.com/office/powerpoint/2010/main" val="41296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" y="449779"/>
            <a:ext cx="9047746" cy="5549285"/>
          </a:xfrm>
        </p:spPr>
      </p:pic>
    </p:spTree>
    <p:extLst>
      <p:ext uri="{BB962C8B-B14F-4D97-AF65-F5344CB8AC3E}">
        <p14:creationId xmlns:p14="http://schemas.microsoft.com/office/powerpoint/2010/main" val="10591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“There goes the South for a generation”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702"/>
            <a:ext cx="9144000" cy="4912385"/>
          </a:xfrm>
        </p:spPr>
      </p:pic>
    </p:spTree>
    <p:extLst>
      <p:ext uri="{BB962C8B-B14F-4D97-AF65-F5344CB8AC3E}">
        <p14:creationId xmlns:p14="http://schemas.microsoft.com/office/powerpoint/2010/main" val="3549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Summer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Movement to register African Americans to vote</a:t>
            </a:r>
          </a:p>
          <a:p>
            <a:r>
              <a:rPr lang="en-US" dirty="0" smtClean="0"/>
              <a:t>Trained student volunteers in non-violent resistance</a:t>
            </a:r>
            <a:endParaRPr lang="en-US" dirty="0"/>
          </a:p>
          <a:p>
            <a:r>
              <a:rPr lang="en-US" dirty="0">
                <a:hlinkClick r:id="rId2"/>
              </a:rPr>
              <a:t>https://www.youtube.com/watch?v=T0_CJkkuNhs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60489"/>
            <a:ext cx="5585830" cy="31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0977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Planned to march from Selma to Montgomery March 7, 1965</a:t>
            </a:r>
          </a:p>
          <a:p>
            <a:r>
              <a:rPr lang="en-US" dirty="0" smtClean="0"/>
              <a:t>Cross the Edmund Pettis Bridge to violence</a:t>
            </a:r>
          </a:p>
          <a:p>
            <a:r>
              <a:rPr lang="en-US" dirty="0" smtClean="0"/>
              <a:t>“Bloody Sunday”</a:t>
            </a:r>
          </a:p>
          <a:p>
            <a:r>
              <a:rPr lang="en-US" dirty="0">
                <a:hlinkClick r:id="rId2"/>
              </a:rPr>
              <a:t>https://www.youtube.com/watch?v=tVymzWrBTww</a:t>
            </a:r>
            <a:endParaRPr lang="en-US" dirty="0" smtClean="0"/>
          </a:p>
          <a:p>
            <a:r>
              <a:rPr lang="en-US" dirty="0" smtClean="0"/>
              <a:t>Footage shocks the nation</a:t>
            </a:r>
          </a:p>
          <a:p>
            <a:pPr lvl="1"/>
            <a:r>
              <a:rPr lang="en-US" dirty="0" smtClean="0"/>
              <a:t>Peaceful Protest </a:t>
            </a:r>
          </a:p>
        </p:txBody>
      </p:sp>
      <p:pic>
        <p:nvPicPr>
          <p:cNvPr id="5" name="Picture 4" descr="Selma_March_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09" y="1367630"/>
            <a:ext cx="3567529" cy="50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Rights Act 1965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https://www.youtube.com/watch?v=MxEauRq1WxQ</a:t>
            </a:r>
            <a:endParaRPr lang="en-US" dirty="0"/>
          </a:p>
          <a:p>
            <a:r>
              <a:rPr lang="en-US" dirty="0" smtClean="0"/>
              <a:t>Allowed federal examiners to oversee voter registration </a:t>
            </a:r>
          </a:p>
          <a:p>
            <a:r>
              <a:rPr lang="en-US" dirty="0" smtClean="0"/>
              <a:t>Eliminated literacy tests</a:t>
            </a:r>
          </a:p>
          <a:p>
            <a:r>
              <a:rPr lang="en-US" dirty="0" smtClean="0"/>
              <a:t>Dramatic rise in African American voters, elected officials </a:t>
            </a:r>
          </a:p>
          <a:p>
            <a:r>
              <a:rPr lang="en-US" dirty="0" smtClean="0"/>
              <a:t>Could you pass a literacy test? In partners, answer the questions. The group with the most right at the end of the period will earn extra credit.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8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“I </a:t>
            </a:r>
            <a:r>
              <a:rPr lang="en-US" dirty="0"/>
              <a:t>guess it is easy for those who have never felt the stinging darts of segregation to say “</a:t>
            </a:r>
            <a:r>
              <a:rPr lang="en-US" dirty="0" err="1"/>
              <a:t>wait.</a:t>
            </a:r>
            <a:r>
              <a:rPr lang="en-US" dirty="0" err="1" smtClean="0"/>
              <a:t>”But</a:t>
            </a:r>
            <a:r>
              <a:rPr lang="en-US" dirty="0" smtClean="0"/>
              <a:t> </a:t>
            </a:r>
            <a:r>
              <a:rPr lang="en-US" dirty="0"/>
              <a:t>when you have seen vicious mobs lynch your mothers and fathers at will and drown your sisters and brothers at whim; when you have seen hate-filled policemen curse, kick, brutalize and even kill your black brothers and sisters</a:t>
            </a:r>
            <a:r>
              <a:rPr lang="en-US" dirty="0" smtClean="0"/>
              <a:t>; when you see the vast majority of your twenty million Negro brothers smothering in the air-tight cage of poverty; when you have to concoct an answer for a five year old son asking, ‘Daddy, why do white people treat colored people so mean?’ Then you will understand why we find it difficult to wait.”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51882"/>
          </a:xfrm>
        </p:spPr>
        <p:txBody>
          <a:bodyPr>
            <a:normAutofit/>
          </a:bodyPr>
          <a:lstStyle/>
          <a:p>
            <a:r>
              <a:rPr lang="en-US" dirty="0" smtClean="0"/>
              <a:t>Why do people protest?</a:t>
            </a:r>
          </a:p>
          <a:p>
            <a:pPr lvl="1"/>
            <a:r>
              <a:rPr lang="en-US" dirty="0" smtClean="0"/>
              <a:t>Variety of issues spark protests</a:t>
            </a:r>
          </a:p>
          <a:p>
            <a:pPr lvl="2"/>
            <a:r>
              <a:rPr lang="en-US" dirty="0" smtClean="0"/>
              <a:t>Examples?</a:t>
            </a:r>
          </a:p>
          <a:p>
            <a:pPr lvl="1"/>
            <a:r>
              <a:rPr lang="en-US" dirty="0" smtClean="0"/>
              <a:t>To gain publicity, disrupt everyday life</a:t>
            </a:r>
          </a:p>
          <a:p>
            <a:pPr lvl="1"/>
            <a:r>
              <a:rPr lang="en-US" dirty="0" smtClean="0"/>
              <a:t>Physical manifestation of ideals, emotions, etc. </a:t>
            </a:r>
          </a:p>
          <a:p>
            <a:r>
              <a:rPr lang="en-US" dirty="0" smtClean="0"/>
              <a:t>What makes a successful protest?</a:t>
            </a:r>
          </a:p>
          <a:p>
            <a:pPr lvl="1"/>
            <a:r>
              <a:rPr lang="en-US" dirty="0" smtClean="0"/>
              <a:t>1. Define the change you wish to see</a:t>
            </a:r>
          </a:p>
          <a:p>
            <a:pPr lvl="1"/>
            <a:r>
              <a:rPr lang="en-US" dirty="0" smtClean="0"/>
              <a:t>2. Garner public support, don’t turn off potential allies with overly adversarial tactics. Must be positive. </a:t>
            </a:r>
          </a:p>
          <a:p>
            <a:pPr lvl="1"/>
            <a:r>
              <a:rPr lang="en-US" dirty="0" smtClean="0"/>
              <a:t>3. Identify pillars of power in charge of change. Decide how to influence that change. Think: Why should they listen at all? </a:t>
            </a:r>
          </a:p>
          <a:p>
            <a:pPr lvl="1"/>
            <a:r>
              <a:rPr lang="en-US" dirty="0" smtClean="0"/>
              <a:t>4. Survive the victory.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Non-Violent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2669"/>
            <a:ext cx="8503920" cy="4149826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it?</a:t>
            </a:r>
          </a:p>
          <a:p>
            <a:pPr lvl="1"/>
            <a:r>
              <a:rPr lang="en-US" sz="2400" dirty="0" smtClean="0"/>
              <a:t>Non-retaliation; passive resistance </a:t>
            </a:r>
          </a:p>
          <a:p>
            <a:r>
              <a:rPr lang="en-US" sz="2800" dirty="0" smtClean="0"/>
              <a:t>Why choose it?</a:t>
            </a:r>
          </a:p>
          <a:p>
            <a:pPr lvl="1"/>
            <a:r>
              <a:rPr lang="en-US" sz="2400" dirty="0" smtClean="0"/>
              <a:t>Violence distracts from political goals </a:t>
            </a:r>
          </a:p>
          <a:p>
            <a:r>
              <a:rPr lang="en-US" sz="2800" dirty="0" smtClean="0"/>
              <a:t>How?</a:t>
            </a:r>
          </a:p>
          <a:p>
            <a:pPr lvl="1"/>
            <a:r>
              <a:rPr lang="en-US" sz="2400" dirty="0" smtClean="0"/>
              <a:t>Intense training </a:t>
            </a:r>
          </a:p>
          <a:p>
            <a:pPr lvl="2"/>
            <a:r>
              <a:rPr lang="en-US" sz="2400" dirty="0" smtClean="0"/>
              <a:t>Attitude, singing for focus and unity, planning</a:t>
            </a:r>
          </a:p>
          <a:p>
            <a:r>
              <a:rPr lang="en-US" sz="2800" dirty="0" smtClean="0"/>
              <a:t>What if you are attacked?</a:t>
            </a:r>
          </a:p>
          <a:p>
            <a:pPr lvl="1"/>
            <a:r>
              <a:rPr lang="en-US" sz="2400" dirty="0" smtClean="0"/>
              <a:t>Dropping to ground and protecting head/neck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Police often on the side of attackers or one of them</a:t>
            </a:r>
          </a:p>
        </p:txBody>
      </p:sp>
    </p:spTree>
    <p:extLst>
      <p:ext uri="{BB962C8B-B14F-4D97-AF65-F5344CB8AC3E}">
        <p14:creationId xmlns:p14="http://schemas.microsoft.com/office/powerpoint/2010/main" val="5070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and annotate the excerpts of Martin Luther King’s “Letters From A Birmingham Jail”</a:t>
            </a:r>
          </a:p>
          <a:p>
            <a:r>
              <a:rPr lang="en-US" dirty="0" smtClean="0"/>
              <a:t>Answer the questions that follow in complete sentences on your own sheet of paper</a:t>
            </a:r>
          </a:p>
          <a:p>
            <a:r>
              <a:rPr lang="en-US" dirty="0" smtClean="0"/>
              <a:t>Due Tomorrow at the beginning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3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Turn in annotated reading with questions and answers</a:t>
            </a:r>
          </a:p>
          <a:p>
            <a:r>
              <a:rPr lang="en-US" dirty="0" smtClean="0"/>
              <a:t>Review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1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Boycott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46974" cy="4572000"/>
          </a:xfrm>
        </p:spPr>
        <p:txBody>
          <a:bodyPr/>
          <a:lstStyle/>
          <a:p>
            <a:r>
              <a:rPr lang="en-US" dirty="0" smtClean="0"/>
              <a:t>In the wake of Rosa Parks the Montgomery Improvement Association elects Martin Luther King, a 26 year old pastor, to lead their boycott</a:t>
            </a:r>
          </a:p>
          <a:p>
            <a:r>
              <a:rPr lang="en-US" dirty="0" smtClean="0"/>
              <a:t>Why boycott the buses? </a:t>
            </a:r>
          </a:p>
          <a:p>
            <a:r>
              <a:rPr lang="en-US" dirty="0" smtClean="0"/>
              <a:t>Supreme Court ruled to integrate buses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6" y="1643905"/>
            <a:ext cx="3987426" cy="35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 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5309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</a:t>
            </a:r>
          </a:p>
          <a:p>
            <a:r>
              <a:rPr lang="en-US" dirty="0" smtClean="0"/>
              <a:t>Volunteers went through intense training </a:t>
            </a:r>
          </a:p>
          <a:p>
            <a:r>
              <a:rPr lang="en-US" dirty="0" smtClean="0"/>
              <a:t>February 1</a:t>
            </a:r>
            <a:r>
              <a:rPr lang="en-US" baseline="30000" dirty="0" smtClean="0"/>
              <a:t>st</a:t>
            </a:r>
            <a:r>
              <a:rPr lang="en-US" dirty="0" smtClean="0"/>
              <a:t>, 1960 Woolworth Diner in NC</a:t>
            </a:r>
          </a:p>
          <a:p>
            <a:r>
              <a:rPr lang="en-US" dirty="0" smtClean="0"/>
              <a:t>Movement spreads quickly </a:t>
            </a:r>
          </a:p>
          <a:p>
            <a:r>
              <a:rPr lang="en-US" dirty="0" smtClean="0">
                <a:hlinkClick r:id="rId2"/>
              </a:rPr>
              <a:t>John Lewis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The Butler Sit In Scene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LIFE and Civil Rights: Anatomy of a Protest, Virginia, 19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2" y="987552"/>
            <a:ext cx="2997470" cy="20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5" y="3349537"/>
            <a:ext cx="3316204" cy="27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692</TotalTime>
  <Words>652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Georgia</vt:lpstr>
      <vt:lpstr>Wingdings</vt:lpstr>
      <vt:lpstr>Wingdings 2</vt:lpstr>
      <vt:lpstr>Civic</vt:lpstr>
      <vt:lpstr>PowerPoint Presentation</vt:lpstr>
      <vt:lpstr>PowerPoint Presentation</vt:lpstr>
      <vt:lpstr>Protest</vt:lpstr>
      <vt:lpstr>Protest</vt:lpstr>
      <vt:lpstr>Non-Violent Protest</vt:lpstr>
      <vt:lpstr>PowerPoint Presentation</vt:lpstr>
      <vt:lpstr>3/29</vt:lpstr>
      <vt:lpstr>Boycott </vt:lpstr>
      <vt:lpstr>Sit Ins</vt:lpstr>
      <vt:lpstr>Freedom Riders </vt:lpstr>
      <vt:lpstr>Protest</vt:lpstr>
      <vt:lpstr>March On Washington </vt:lpstr>
      <vt:lpstr>PowerPoint Presentation</vt:lpstr>
      <vt:lpstr>“There goes the South for a generation”</vt:lpstr>
      <vt:lpstr>Freedom Summer </vt:lpstr>
      <vt:lpstr>Selma</vt:lpstr>
      <vt:lpstr>Voting Rights Act 1965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QOTD 3/30</dc:title>
  <dc:creator>John Watts</dc:creator>
  <cp:lastModifiedBy>Watts, Johnathan</cp:lastModifiedBy>
  <cp:revision>22</cp:revision>
  <dcterms:created xsi:type="dcterms:W3CDTF">2017-03-28T23:00:33Z</dcterms:created>
  <dcterms:modified xsi:type="dcterms:W3CDTF">2019-03-25T14:34:26Z</dcterms:modified>
</cp:coreProperties>
</file>